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43891200" cy="32918400"/>
  <p:notesSz cx="9144000" cy="6858000"/>
  <p:defaultTextStyle>
    <a:defPPr>
      <a:defRPr lang="en-US"/>
    </a:defPPr>
    <a:lvl1pPr marL="0" algn="l" defTabSz="3686861" rtl="0" eaLnBrk="1" latinLnBrk="0" hangingPunct="1">
      <a:defRPr sz="7258" kern="1200">
        <a:solidFill>
          <a:schemeClr val="tx1"/>
        </a:solidFill>
        <a:latin typeface="+mn-lt"/>
        <a:ea typeface="+mn-ea"/>
        <a:cs typeface="+mn-cs"/>
      </a:defRPr>
    </a:lvl1pPr>
    <a:lvl2pPr marL="1843430" algn="l" defTabSz="3686861" rtl="0" eaLnBrk="1" latinLnBrk="0" hangingPunct="1">
      <a:defRPr sz="7258" kern="1200">
        <a:solidFill>
          <a:schemeClr val="tx1"/>
        </a:solidFill>
        <a:latin typeface="+mn-lt"/>
        <a:ea typeface="+mn-ea"/>
        <a:cs typeface="+mn-cs"/>
      </a:defRPr>
    </a:lvl2pPr>
    <a:lvl3pPr marL="3686861" algn="l" defTabSz="3686861" rtl="0" eaLnBrk="1" latinLnBrk="0" hangingPunct="1">
      <a:defRPr sz="7258" kern="1200">
        <a:solidFill>
          <a:schemeClr val="tx1"/>
        </a:solidFill>
        <a:latin typeface="+mn-lt"/>
        <a:ea typeface="+mn-ea"/>
        <a:cs typeface="+mn-cs"/>
      </a:defRPr>
    </a:lvl3pPr>
    <a:lvl4pPr marL="5530291" algn="l" defTabSz="3686861" rtl="0" eaLnBrk="1" latinLnBrk="0" hangingPunct="1">
      <a:defRPr sz="7258" kern="1200">
        <a:solidFill>
          <a:schemeClr val="tx1"/>
        </a:solidFill>
        <a:latin typeface="+mn-lt"/>
        <a:ea typeface="+mn-ea"/>
        <a:cs typeface="+mn-cs"/>
      </a:defRPr>
    </a:lvl4pPr>
    <a:lvl5pPr marL="7373722" algn="l" defTabSz="3686861" rtl="0" eaLnBrk="1" latinLnBrk="0" hangingPunct="1">
      <a:defRPr sz="7258" kern="1200">
        <a:solidFill>
          <a:schemeClr val="tx1"/>
        </a:solidFill>
        <a:latin typeface="+mn-lt"/>
        <a:ea typeface="+mn-ea"/>
        <a:cs typeface="+mn-cs"/>
      </a:defRPr>
    </a:lvl5pPr>
    <a:lvl6pPr marL="9217152" algn="l" defTabSz="3686861" rtl="0" eaLnBrk="1" latinLnBrk="0" hangingPunct="1">
      <a:defRPr sz="7258" kern="1200">
        <a:solidFill>
          <a:schemeClr val="tx1"/>
        </a:solidFill>
        <a:latin typeface="+mn-lt"/>
        <a:ea typeface="+mn-ea"/>
        <a:cs typeface="+mn-cs"/>
      </a:defRPr>
    </a:lvl6pPr>
    <a:lvl7pPr marL="11060582" algn="l" defTabSz="3686861" rtl="0" eaLnBrk="1" latinLnBrk="0" hangingPunct="1">
      <a:defRPr sz="7258" kern="1200">
        <a:solidFill>
          <a:schemeClr val="tx1"/>
        </a:solidFill>
        <a:latin typeface="+mn-lt"/>
        <a:ea typeface="+mn-ea"/>
        <a:cs typeface="+mn-cs"/>
      </a:defRPr>
    </a:lvl7pPr>
    <a:lvl8pPr marL="12904013" algn="l" defTabSz="3686861" rtl="0" eaLnBrk="1" latinLnBrk="0" hangingPunct="1">
      <a:defRPr sz="7258" kern="1200">
        <a:solidFill>
          <a:schemeClr val="tx1"/>
        </a:solidFill>
        <a:latin typeface="+mn-lt"/>
        <a:ea typeface="+mn-ea"/>
        <a:cs typeface="+mn-cs"/>
      </a:defRPr>
    </a:lvl8pPr>
    <a:lvl9pPr marL="14747443" algn="l" defTabSz="3686861" rtl="0" eaLnBrk="1" latinLnBrk="0" hangingPunct="1">
      <a:defRPr sz="7258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9C7C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13" d="100"/>
          <a:sy n="13" d="100"/>
        </p:scale>
        <p:origin x="748" y="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HP%20Dragon\Downloads\TB_Cases_Kangu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../embeddings/oleObject1.bin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../embeddings/oleObject2.bin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Total TB Cases by Year</a:t>
            </a:r>
          </a:p>
        </c:rich>
      </c:tx>
      <c:layout>
        <c:manualLayout>
          <c:xMode val="edge"/>
          <c:yMode val="edge"/>
          <c:x val="0.29555925925925924"/>
          <c:y val="3.7629629629629631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0"/>
        <c:axId val="100"/>
      </c:barChart>
      <c:catAx>
        <c:axId val="10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Year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1" i="0" u="none" strike="noStrik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6350" cap="flat" cmpd="sng" algn="ctr">
            <a:solidFill>
              <a:schemeClr val="tx1">
                <a:tint val="75000"/>
              </a:schemeClr>
            </a:solidFill>
            <a:prstDash val="solid"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00"/>
        <c:crosses val="autoZero"/>
        <c:auto val="0"/>
        <c:lblAlgn val="ctr"/>
        <c:lblOffset val="100"/>
        <c:noMultiLvlLbl val="0"/>
      </c:catAx>
      <c:valAx>
        <c:axId val="100"/>
        <c:scaling>
          <c:orientation val="minMax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Number of Cases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1" i="0" u="none" strike="noStrik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6350" cap="flat" cmpd="sng" algn="ctr">
            <a:solidFill>
              <a:schemeClr val="tx1">
                <a:tint val="75000"/>
              </a:schemeClr>
            </a:solidFill>
            <a:prstDash val="solid"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0"/>
        <c:crosses val="autoZero"/>
        <c:crossBetween val="between"/>
      </c:valAx>
      <c:spPr>
        <a:noFill/>
        <a:ln w="25400">
          <a:noFill/>
        </a:ln>
        <a:effectLst/>
      </c:spPr>
    </c:plotArea>
    <c:legend>
      <c:legendPos val="r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 w="6350" cap="flat" cmpd="sng" algn="ctr">
      <a:noFill/>
      <a:prstDash val="solid"/>
      <a:miter lim="800000"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4800"/>
            </a:pPr>
            <a:r>
              <a:rPr lang="en-US" sz="4800" dirty="0"/>
              <a:t>Total TB Cases by Year</a:t>
            </a:r>
          </a:p>
        </c:rich>
      </c:tx>
      <c:layout>
        <c:manualLayout>
          <c:xMode val="edge"/>
          <c:yMode val="edge"/>
          <c:x val="0.29555925925925924"/>
          <c:y val="3.7629629629629631E-2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9.5338376820544496E-2"/>
          <c:y val="0.12175683237130404"/>
          <c:w val="0.81312689774072355"/>
          <c:h val="0.7483153413743467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'[TB_Cases_Kangu.xlsx]TB Data'!$B$1</c:f>
              <c:strCache>
                <c:ptCount val="1"/>
                <c:pt idx="0">
                  <c:v>Total Cases</c:v>
                </c:pt>
              </c:strCache>
            </c:strRef>
          </c:tx>
          <c:spPr>
            <a:solidFill>
              <a:schemeClr val="accent2"/>
            </a:solidFill>
            <a:ln>
              <a:prstDash val="solid"/>
            </a:ln>
          </c:spPr>
          <c:invertIfNegative val="0"/>
          <c:dPt>
            <c:idx val="0"/>
            <c:invertIfNegative val="0"/>
            <c:bubble3D val="0"/>
            <c:spPr>
              <a:solidFill>
                <a:schemeClr val="accent4">
                  <a:lumMod val="75000"/>
                </a:schemeClr>
              </a:solidFill>
              <a:ln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1-3D24-46A2-BEF5-9D3FDF85F2C2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3"/>
              </a:solidFill>
              <a:ln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3-3D24-46A2-BEF5-9D3FDF85F2C2}"/>
              </c:ext>
            </c:extLst>
          </c:dPt>
          <c:cat>
            <c:numRef>
              <c:f>'[TB_Cases_Kangu.xlsx]TB Data'!$A$2:$A$3</c:f>
              <c:numCache>
                <c:formatCode>General</c:formatCode>
                <c:ptCount val="2"/>
                <c:pt idx="0">
                  <c:v>2023</c:v>
                </c:pt>
                <c:pt idx="1">
                  <c:v>2024</c:v>
                </c:pt>
              </c:numCache>
            </c:numRef>
          </c:cat>
          <c:val>
            <c:numRef>
              <c:f>'[TB_Cases_Kangu.xlsx]TB Data'!$B$2:$B$3</c:f>
              <c:numCache>
                <c:formatCode>General</c:formatCode>
                <c:ptCount val="2"/>
                <c:pt idx="0">
                  <c:v>10</c:v>
                </c:pt>
                <c:pt idx="1">
                  <c:v>36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3D24-46A2-BEF5-9D3FDF85F2C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0"/>
        <c:axId val="100"/>
      </c:barChart>
      <c:catAx>
        <c:axId val="10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sz="3200"/>
                </a:pPr>
                <a:r>
                  <a:rPr lang="en-US" sz="3200"/>
                  <a:t>Year</a:t>
                </a:r>
              </a:p>
            </c:rich>
          </c:tx>
          <c:layout/>
          <c:overlay val="0"/>
        </c:title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sz="3200"/>
            </a:pPr>
            <a:endParaRPr lang="en-US"/>
          </a:p>
        </c:txPr>
        <c:crossAx val="100"/>
        <c:crosses val="autoZero"/>
        <c:auto val="0"/>
        <c:lblAlgn val="ctr"/>
        <c:lblOffset val="100"/>
        <c:noMultiLvlLbl val="0"/>
      </c:catAx>
      <c:valAx>
        <c:axId val="100"/>
        <c:scaling>
          <c:orientation val="minMax"/>
        </c:scaling>
        <c:delete val="0"/>
        <c:axPos val="l"/>
        <c:majorGridlines/>
        <c:title>
          <c:tx>
            <c:rich>
              <a:bodyPr/>
              <a:lstStyle/>
              <a:p>
                <a:pPr>
                  <a:defRPr sz="3200"/>
                </a:pPr>
                <a:r>
                  <a:rPr lang="en-US" sz="3200"/>
                  <a:t>Number of Cases</a:t>
                </a:r>
              </a:p>
            </c:rich>
          </c:tx>
          <c:layout/>
          <c:overlay val="0"/>
        </c:title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sz="3200"/>
            </a:pPr>
            <a:endParaRPr lang="en-US"/>
          </a:p>
        </c:txPr>
        <c:crossAx val="10"/>
        <c:crosses val="autoZero"/>
        <c:crossBetween val="between"/>
      </c:valAx>
    </c:plotArea>
    <c:legend>
      <c:legendPos val="r"/>
      <c:layout/>
      <c:overlay val="0"/>
      <c:txPr>
        <a:bodyPr/>
        <a:lstStyle/>
        <a:p>
          <a:pPr>
            <a:defRPr sz="3200"/>
          </a:pPr>
          <a:endParaRPr lang="en-US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4800"/>
            </a:pPr>
            <a:r>
              <a:rPr lang="en-US" sz="4800"/>
              <a:t>TB Cases by Gender and Age</a:t>
            </a:r>
          </a:p>
        </c:rich>
      </c:tx>
      <c:layout>
        <c:manualLayout>
          <c:xMode val="edge"/>
          <c:yMode val="edge"/>
          <c:x val="0.22212007504690431"/>
          <c:y val="2.8222222222222221E-2"/>
        </c:manualLayout>
      </c:layout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'[TB_Cases_Kangu.xlsx]TB Data'!$C$1</c:f>
              <c:strCache>
                <c:ptCount val="1"/>
                <c:pt idx="0">
                  <c:v>Male</c:v>
                </c:pt>
              </c:strCache>
            </c:strRef>
          </c:tx>
          <c:spPr>
            <a:ln>
              <a:prstDash val="solid"/>
            </a:ln>
          </c:spPr>
          <c:invertIfNegative val="0"/>
          <c:cat>
            <c:numRef>
              <c:f>'[TB_Cases_Kangu.xlsx]TB Data'!$A$2:$A$3</c:f>
              <c:numCache>
                <c:formatCode>General</c:formatCode>
                <c:ptCount val="2"/>
                <c:pt idx="0">
                  <c:v>2023</c:v>
                </c:pt>
                <c:pt idx="1">
                  <c:v>2024</c:v>
                </c:pt>
              </c:numCache>
            </c:numRef>
          </c:cat>
          <c:val>
            <c:numRef>
              <c:f>'[TB_Cases_Kangu.xlsx]TB Data'!$C$2:$C$3</c:f>
              <c:numCache>
                <c:formatCode>General</c:formatCode>
                <c:ptCount val="2"/>
                <c:pt idx="0">
                  <c:v>6</c:v>
                </c:pt>
                <c:pt idx="1">
                  <c:v>26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B20-49D9-A108-F4CEFDCBD75A}"/>
            </c:ext>
          </c:extLst>
        </c:ser>
        <c:ser>
          <c:idx val="1"/>
          <c:order val="1"/>
          <c:tx>
            <c:strRef>
              <c:f>'[TB_Cases_Kangu.xlsx]TB Data'!$D$1</c:f>
              <c:strCache>
                <c:ptCount val="1"/>
                <c:pt idx="0">
                  <c:v>Female</c:v>
                </c:pt>
              </c:strCache>
            </c:strRef>
          </c:tx>
          <c:spPr>
            <a:ln>
              <a:prstDash val="solid"/>
            </a:ln>
          </c:spPr>
          <c:invertIfNegative val="0"/>
          <c:cat>
            <c:numRef>
              <c:f>'[TB_Cases_Kangu.xlsx]TB Data'!$A$2:$A$3</c:f>
              <c:numCache>
                <c:formatCode>General</c:formatCode>
                <c:ptCount val="2"/>
                <c:pt idx="0">
                  <c:v>2023</c:v>
                </c:pt>
                <c:pt idx="1">
                  <c:v>2024</c:v>
                </c:pt>
              </c:numCache>
            </c:numRef>
          </c:cat>
          <c:val>
            <c:numRef>
              <c:f>'[TB_Cases_Kangu.xlsx]TB Data'!$D$2:$D$3</c:f>
              <c:numCache>
                <c:formatCode>General</c:formatCode>
                <c:ptCount val="2"/>
                <c:pt idx="0">
                  <c:v>4</c:v>
                </c:pt>
                <c:pt idx="1">
                  <c:v>10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B20-49D9-A108-F4CEFDCBD75A}"/>
            </c:ext>
          </c:extLst>
        </c:ser>
        <c:ser>
          <c:idx val="2"/>
          <c:order val="2"/>
          <c:tx>
            <c:strRef>
              <c:f>'[TB_Cases_Kangu.xlsx]TB Data'!$E$1</c:f>
              <c:strCache>
                <c:ptCount val="1"/>
                <c:pt idx="0">
                  <c:v>0-15 yrs</c:v>
                </c:pt>
              </c:strCache>
            </c:strRef>
          </c:tx>
          <c:spPr>
            <a:ln>
              <a:prstDash val="solid"/>
            </a:ln>
          </c:spPr>
          <c:invertIfNegative val="0"/>
          <c:cat>
            <c:numRef>
              <c:f>'[TB_Cases_Kangu.xlsx]TB Data'!$A$2:$A$3</c:f>
              <c:numCache>
                <c:formatCode>General</c:formatCode>
                <c:ptCount val="2"/>
                <c:pt idx="0">
                  <c:v>2023</c:v>
                </c:pt>
                <c:pt idx="1">
                  <c:v>2024</c:v>
                </c:pt>
              </c:numCache>
            </c:numRef>
          </c:cat>
          <c:val>
            <c:numRef>
              <c:f>'[TB_Cases_Kangu.xlsx]TB Data'!$E$2:$E$3</c:f>
              <c:numCache>
                <c:formatCode>General</c:formatCode>
                <c:ptCount val="2"/>
                <c:pt idx="0">
                  <c:v>0</c:v>
                </c:pt>
                <c:pt idx="1">
                  <c:v>11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9B20-49D9-A108-F4CEFDCBD75A}"/>
            </c:ext>
          </c:extLst>
        </c:ser>
        <c:ser>
          <c:idx val="3"/>
          <c:order val="3"/>
          <c:tx>
            <c:strRef>
              <c:f>'[TB_Cases_Kangu.xlsx]TB Data'!$F$1</c:f>
              <c:strCache>
                <c:ptCount val="1"/>
                <c:pt idx="0">
                  <c:v>15+ yrs</c:v>
                </c:pt>
              </c:strCache>
            </c:strRef>
          </c:tx>
          <c:spPr>
            <a:ln>
              <a:prstDash val="solid"/>
            </a:ln>
          </c:spPr>
          <c:invertIfNegative val="0"/>
          <c:cat>
            <c:numRef>
              <c:f>'[TB_Cases_Kangu.xlsx]TB Data'!$A$2:$A$3</c:f>
              <c:numCache>
                <c:formatCode>General</c:formatCode>
                <c:ptCount val="2"/>
                <c:pt idx="0">
                  <c:v>2023</c:v>
                </c:pt>
                <c:pt idx="1">
                  <c:v>2024</c:v>
                </c:pt>
              </c:numCache>
            </c:numRef>
          </c:cat>
          <c:val>
            <c:numRef>
              <c:f>'[TB_Cases_Kangu.xlsx]TB Data'!$F$2:$F$3</c:f>
              <c:numCache>
                <c:formatCode>General</c:formatCode>
                <c:ptCount val="2"/>
                <c:pt idx="0">
                  <c:v>10</c:v>
                </c:pt>
                <c:pt idx="1">
                  <c:v>25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9B20-49D9-A108-F4CEFDCBD75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0"/>
        <c:axId val="100"/>
      </c:barChart>
      <c:catAx>
        <c:axId val="10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sz="3200"/>
                </a:pPr>
                <a:r>
                  <a:rPr lang="en-US" sz="3200"/>
                  <a:t>Year</a:t>
                </a:r>
              </a:p>
            </c:rich>
          </c:tx>
          <c:layout/>
          <c:overlay val="0"/>
        </c:title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sz="3200"/>
            </a:pPr>
            <a:endParaRPr lang="en-US"/>
          </a:p>
        </c:txPr>
        <c:crossAx val="100"/>
        <c:crosses val="autoZero"/>
        <c:auto val="0"/>
        <c:lblAlgn val="ctr"/>
        <c:lblOffset val="100"/>
        <c:noMultiLvlLbl val="0"/>
      </c:catAx>
      <c:valAx>
        <c:axId val="100"/>
        <c:scaling>
          <c:orientation val="minMax"/>
        </c:scaling>
        <c:delete val="0"/>
        <c:axPos val="l"/>
        <c:majorGridlines/>
        <c:title>
          <c:tx>
            <c:rich>
              <a:bodyPr/>
              <a:lstStyle/>
              <a:p>
                <a:pPr>
                  <a:defRPr sz="3200"/>
                </a:pPr>
                <a:r>
                  <a:rPr lang="en-US" sz="3200"/>
                  <a:t>Number of Cases</a:t>
                </a:r>
              </a:p>
            </c:rich>
          </c:tx>
          <c:layout/>
          <c:overlay val="0"/>
        </c:title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sz="3200"/>
            </a:pPr>
            <a:endParaRPr lang="en-US"/>
          </a:p>
        </c:txPr>
        <c:crossAx val="10"/>
        <c:crosses val="autoZero"/>
        <c:crossBetween val="between"/>
      </c:valAx>
    </c:plotArea>
    <c:legend>
      <c:legendPos val="r"/>
      <c:layout/>
      <c:overlay val="0"/>
      <c:txPr>
        <a:bodyPr/>
        <a:lstStyle/>
        <a:p>
          <a:pPr>
            <a:defRPr sz="3200"/>
          </a:pPr>
          <a:endParaRPr lang="en-US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3">
  <a:schemeClr val="accent6"/>
  <a:schemeClr val="accent5"/>
  <a:schemeClr val="accent4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102">
  <cs:axisTitle>
    <cs:lnRef idx="0"/>
    <cs:fillRef idx="0"/>
    <cs:effectRef idx="0"/>
    <cs:fontRef idx="minor">
      <a:schemeClr val="tx1"/>
    </cs:fontRef>
    <cs:defRPr sz="1000" b="1" kern="1200"/>
  </cs:axisTitle>
  <cs:category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categoryAxis>
  <cs:chartArea mods="allowNoFillOverride allowNoLineOverride">
    <cs:lnRef idx="1">
      <a:schemeClr val="tx1">
        <a:tint val="75000"/>
      </a:schemeClr>
    </cs:lnRef>
    <cs:fillRef idx="1">
      <a:schemeClr val="bg1"/>
    </cs:fillRef>
    <cs:effectRef idx="0"/>
    <cs:fontRef idx="minor">
      <a:schemeClr val="tx1"/>
    </cs:fontRef>
    <cs:spPr>
      <a:ln>
        <a:round/>
      </a:ln>
    </cs:spPr>
    <cs:defRPr sz="1000" kern="1200"/>
  </cs:chartArea>
  <cs:dataLabel>
    <cs:lnRef idx="0"/>
    <cs:fillRef idx="0"/>
    <cs:effectRef idx="0"/>
    <cs:fontRef idx="minor">
      <a:schemeClr val="tx1"/>
    </cs:fontRef>
    <cs:defRPr sz="1000" kern="1200"/>
  </cs:dataLabel>
  <cs:dataLabelCallout>
    <cs:lnRef idx="0"/>
    <cs:fillRef idx="0"/>
    <cs:effectRef idx="0"/>
    <cs:fontRef idx="minor">
      <a:schemeClr val="dk1"/>
    </cs:fontRef>
    <cs:spPr>
      <a:solidFill>
        <a:schemeClr val="lt1"/>
      </a:solidFill>
      <a:ln>
        <a:solidFill>
          <a:schemeClr val="dk1">
            <a:lumMod val="65000"/>
            <a:lumOff val="35000"/>
          </a:schemeClr>
        </a:solidFill>
      </a:ln>
    </cs:spPr>
    <cs:defRPr sz="1000" kern="1200"/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1">
      <cs:styleClr val="auto"/>
    </cs:lnRef>
    <cs:lineWidthScale>3</cs:lineWidthScale>
    <cs:fillRef idx="0"/>
    <cs:effectRef idx="0"/>
    <cs:fontRef idx="minor">
      <a:schemeClr val="tx1"/>
    </cs:fontRef>
    <cs:spPr>
      <a:ln cap="rnd">
        <a:round/>
      </a:ln>
    </cs:spPr>
  </cs:dataPointLine>
  <cs:dataPointMarker>
    <cs:lnRef idx="1">
      <cs:styleClr val="auto"/>
    </cs:lnRef>
    <cs:fillRef idx="1">
      <cs:styleClr val="auto"/>
    </cs:fillRef>
    <cs:effectRef idx="0"/>
    <cs:fontRef idx="minor">
      <a:schemeClr val="tx1"/>
    </cs:fontRef>
    <cs:spPr>
      <a:ln>
        <a:round/>
      </a:ln>
    </cs:spPr>
  </cs:dataPointMarker>
  <cs:dataPointMarkerLayout/>
  <cs:dataPointWireframe>
    <cs:lnRef idx="1">
      <cs:styleClr val="auto"/>
    </cs:lnRef>
    <cs:fillRef idx="0"/>
    <cs:effectRef idx="0"/>
    <cs:fontRef idx="minor">
      <a:schemeClr val="tx1"/>
    </cs:fontRef>
    <cs:spPr>
      <a:ln>
        <a:round/>
      </a:ln>
    </cs:spPr>
  </cs:dataPointWireframe>
  <cs:dataTable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dataTable>
  <cs:downBar>
    <cs:lnRef idx="1">
      <a:schemeClr val="tx1"/>
    </cs:lnRef>
    <cs:fillRef idx="1">
      <a:schemeClr val="dk1">
        <a:tint val="95000"/>
      </a:schemeClr>
    </cs:fillRef>
    <cs:effectRef idx="0"/>
    <cs:fontRef idx="minor">
      <a:schemeClr val="tx1"/>
    </cs:fontRef>
    <cs:spPr>
      <a:ln>
        <a:round/>
      </a:ln>
    </cs:spPr>
  </cs:downBar>
  <cs:drop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dropLine>
  <cs:errorBar>
    <cs:lnRef idx="1">
      <a:schemeClr val="tx1"/>
    </cs:lnRef>
    <cs:fillRef idx="1">
      <a:schemeClr val="tx1"/>
    </cs:fillRef>
    <cs:effectRef idx="0"/>
    <cs:fontRef idx="minor">
      <a:schemeClr val="tx1"/>
    </cs:fontRef>
    <cs:spPr>
      <a:ln>
        <a:round/>
      </a:ln>
    </cs:spPr>
  </cs:errorBar>
  <cs:flo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floor>
  <cs:gridlineMaj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gridlineMajor>
  <cs:gridlineMinor>
    <cs:lnRef idx="1">
      <a:schemeClr val="tx1">
        <a:tint val="50000"/>
      </a:schemeClr>
    </cs:lnRef>
    <cs:fillRef idx="0"/>
    <cs:effectRef idx="0"/>
    <cs:fontRef idx="minor">
      <a:schemeClr val="tx1"/>
    </cs:fontRef>
    <cs:spPr>
      <a:ln>
        <a:round/>
      </a:ln>
    </cs:spPr>
  </cs:gridlineMinor>
  <cs:hiLo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hiLoLine>
  <cs:leader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leaderLine>
  <cs:legend>
    <cs:lnRef idx="0"/>
    <cs:fillRef idx="0"/>
    <cs:effectRef idx="0"/>
    <cs:fontRef idx="minor">
      <a:schemeClr val="tx1"/>
    </cs:fontRef>
    <cs:defRPr sz="1000" kern="1200"/>
  </cs:legend>
  <cs:plotArea mods="allowNoFillOverride allowNoLineOverride">
    <cs:lnRef idx="0"/>
    <cs:fillRef idx="1">
      <a:schemeClr val="bg1"/>
    </cs:fillRef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seriesAxis>
  <cs:series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seriesLine>
  <cs:title>
    <cs:lnRef idx="0"/>
    <cs:fillRef idx="0"/>
    <cs:effectRef idx="0"/>
    <cs:fontRef idx="minor">
      <a:schemeClr val="tx1"/>
    </cs:fontRef>
    <cs:defRPr sz="1800" b="1" kern="1200"/>
  </cs:title>
  <cs:trendline>
    <cs:lnRef idx="1">
      <a:schemeClr val="tx1"/>
    </cs:lnRef>
    <cs:fillRef idx="0"/>
    <cs:effectRef idx="0"/>
    <cs:fontRef idx="minor">
      <a:schemeClr val="tx1"/>
    </cs:fontRef>
    <cs:spPr>
      <a:ln cap="rnd">
        <a:round/>
      </a:ln>
    </cs:spPr>
  </cs:trendline>
  <cs:trendlineLabel>
    <cs:lnRef idx="0"/>
    <cs:fillRef idx="0"/>
    <cs:effectRef idx="0"/>
    <cs:fontRef idx="minor">
      <a:schemeClr val="tx1"/>
    </cs:fontRef>
    <cs:defRPr sz="1000" kern="1200"/>
  </cs:trendlineLabel>
  <cs:upBar>
    <cs:lnRef idx="1">
      <a:schemeClr val="tx1"/>
    </cs:lnRef>
    <cs:fillRef idx="1">
      <a:schemeClr val="dk1">
        <a:tint val="5000"/>
      </a:schemeClr>
    </cs:fillRef>
    <cs:effectRef idx="0"/>
    <cs:fontRef idx="minor">
      <a:schemeClr val="tx1"/>
    </cs:fontRef>
    <cs:spPr>
      <a:ln>
        <a:round/>
      </a:ln>
    </cs:spPr>
  </cs:upBar>
  <cs:value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valueAxis>
  <cs:wall>
    <cs:lnRef idx="0"/>
    <cs:fillRef idx="0"/>
    <cs:effectRef idx="0"/>
    <cs:fontRef idx="minor">
      <a:schemeClr val="tx1"/>
    </cs:fontRef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AE5D598-71CF-4E4F-9061-D09CC0943116}" type="doc">
      <dgm:prSet loTypeId="urn:microsoft.com/office/officeart/2005/8/layout/arrow1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038CB19A-2EB9-4FF8-83F5-2CC8FEAF77C2}">
      <dgm:prSet phldrT="[Text]" custT="1"/>
      <dgm:spPr/>
      <dgm:t>
        <a:bodyPr/>
        <a:lstStyle/>
        <a:p>
          <a:r>
            <a:rPr lang="en-US" sz="3500" dirty="0" smtClean="0"/>
            <a:t>Multiple screening </a:t>
          </a:r>
          <a:r>
            <a:rPr lang="en-US" sz="3200" dirty="0" smtClean="0"/>
            <a:t>methods</a:t>
          </a:r>
          <a:r>
            <a:rPr lang="en-US" sz="3500" dirty="0" smtClean="0"/>
            <a:t> = increased TB cases</a:t>
          </a:r>
          <a:endParaRPr lang="en-US" sz="3500" dirty="0"/>
        </a:p>
      </dgm:t>
    </dgm:pt>
    <dgm:pt modelId="{D562C72B-0EE3-4357-AFDB-93BE2F752A17}" type="parTrans" cxnId="{7D016863-84F0-4F96-89A4-B7A4ECB4EE97}">
      <dgm:prSet/>
      <dgm:spPr/>
      <dgm:t>
        <a:bodyPr/>
        <a:lstStyle/>
        <a:p>
          <a:endParaRPr lang="en-US"/>
        </a:p>
      </dgm:t>
    </dgm:pt>
    <dgm:pt modelId="{0DF94879-9F48-4066-A991-54D9DA37F143}" type="sibTrans" cxnId="{7D016863-84F0-4F96-89A4-B7A4ECB4EE97}">
      <dgm:prSet/>
      <dgm:spPr/>
      <dgm:t>
        <a:bodyPr/>
        <a:lstStyle/>
        <a:p>
          <a:endParaRPr lang="en-US"/>
        </a:p>
      </dgm:t>
    </dgm:pt>
    <dgm:pt modelId="{234E7163-8EB7-49C9-B5CE-B94967E38D4A}" type="pres">
      <dgm:prSet presAssocID="{AAE5D598-71CF-4E4F-9061-D09CC0943116}" presName="cycle" presStyleCnt="0">
        <dgm:presLayoutVars>
          <dgm:dir/>
          <dgm:resizeHandles val="exact"/>
        </dgm:presLayoutVars>
      </dgm:prSet>
      <dgm:spPr/>
    </dgm:pt>
    <dgm:pt modelId="{6401E3B9-7BF4-4DD8-8031-8A1678FAE639}" type="pres">
      <dgm:prSet presAssocID="{038CB19A-2EB9-4FF8-83F5-2CC8FEAF77C2}" presName="arrow" presStyleLbl="node1" presStyleIdx="0" presStyleCnt="1" custScaleX="9762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ED199119-A74F-4AAA-949E-334019375BE7}" type="presOf" srcId="{038CB19A-2EB9-4FF8-83F5-2CC8FEAF77C2}" destId="{6401E3B9-7BF4-4DD8-8031-8A1678FAE639}" srcOrd="0" destOrd="0" presId="urn:microsoft.com/office/officeart/2005/8/layout/arrow1"/>
    <dgm:cxn modelId="{62292399-024C-4699-9AAC-3F0FFEEAD6A9}" type="presOf" srcId="{AAE5D598-71CF-4E4F-9061-D09CC0943116}" destId="{234E7163-8EB7-49C9-B5CE-B94967E38D4A}" srcOrd="0" destOrd="0" presId="urn:microsoft.com/office/officeart/2005/8/layout/arrow1"/>
    <dgm:cxn modelId="{7D016863-84F0-4F96-89A4-B7A4ECB4EE97}" srcId="{AAE5D598-71CF-4E4F-9061-D09CC0943116}" destId="{038CB19A-2EB9-4FF8-83F5-2CC8FEAF77C2}" srcOrd="0" destOrd="0" parTransId="{D562C72B-0EE3-4357-AFDB-93BE2F752A17}" sibTransId="{0DF94879-9F48-4066-A991-54D9DA37F143}"/>
    <dgm:cxn modelId="{FE6DE920-E92C-4B11-A893-B3461E27523F}" type="presParOf" srcId="{234E7163-8EB7-49C9-B5CE-B94967E38D4A}" destId="{6401E3B9-7BF4-4DD8-8031-8A1678FAE639}" srcOrd="0" destOrd="0" presId="urn:microsoft.com/office/officeart/2005/8/layout/arrow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401E3B9-7BF4-4DD8-8031-8A1678FAE639}">
      <dsp:nvSpPr>
        <dsp:cNvPr id="0" name=""/>
        <dsp:cNvSpPr/>
      </dsp:nvSpPr>
      <dsp:spPr>
        <a:xfrm>
          <a:off x="2690956" y="1314"/>
          <a:ext cx="6048087" cy="6194970"/>
        </a:xfrm>
        <a:prstGeom prst="upArrow">
          <a:avLst>
            <a:gd name="adj1" fmla="val 50000"/>
            <a:gd name="adj2" fmla="val 35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8920" tIns="248920" rIns="248920" bIns="248920" numCol="1" spcCol="1270" anchor="ctr" anchorCtr="0">
          <a:noAutofit/>
        </a:bodyPr>
        <a:lstStyle/>
        <a:p>
          <a:pPr lvl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500" kern="1200" dirty="0" smtClean="0"/>
            <a:t>Multiple screening </a:t>
          </a:r>
          <a:r>
            <a:rPr lang="en-US" sz="3200" kern="1200" dirty="0" smtClean="0"/>
            <a:t>methods</a:t>
          </a:r>
          <a:r>
            <a:rPr lang="en-US" sz="3500" kern="1200" dirty="0" smtClean="0"/>
            <a:t> = increased TB cases</a:t>
          </a:r>
          <a:endParaRPr lang="en-US" sz="3500" kern="1200" dirty="0"/>
        </a:p>
      </dsp:txBody>
      <dsp:txXfrm>
        <a:off x="4202978" y="1059729"/>
        <a:ext cx="3024043" cy="513655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arrow1">
  <dgm:title val=""/>
  <dgm:desc val=""/>
  <dgm:catLst>
    <dgm:cat type="relationship" pri="7000"/>
    <dgm:cat type="process" pri="3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axis="ch" ptType="node" func="cnt" op="equ" val="2">
        <dgm:choose name="Name2">
          <dgm:if name="Name3" func="var" arg="dir" op="equ" val="norm">
            <dgm:alg type="cycle">
              <dgm:param type="rotPath" val="alongPath"/>
              <dgm:param type="stAng" val="270"/>
            </dgm:alg>
          </dgm:if>
          <dgm:else name="Name4">
            <dgm:alg type="cycle">
              <dgm:param type="rotPath" val="alongPath"/>
              <dgm:param type="stAng" val="90"/>
              <dgm:param type="spanAng" val="-360"/>
            </dgm:alg>
          </dgm:else>
        </dgm:choose>
      </dgm:if>
      <dgm:else name="Name5">
        <dgm:choose name="Name6">
          <dgm:if name="Name7" func="var" arg="dir" op="equ" val="norm">
            <dgm:alg type="cycle">
              <dgm:param type="rotPath" val="alongPath"/>
            </dgm:alg>
          </dgm:if>
          <dgm:else name="Name8">
            <dgm:alg type="cycle">
              <dgm:param type="rotPath" val="alongPath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2">
        <dgm:constrLst>
          <dgm:constr type="primFontSz" for="ch" ptType="node" op="equ" val="65"/>
          <dgm:constr type="w" for="ch" ptType="node" refType="w"/>
          <dgm:constr type="h" for="ch" ptType="node" refType="w" refFor="ch" refPtType="node"/>
          <dgm:constr type="sibSp" refType="w" refFor="ch" refPtType="node" fact="0.1"/>
          <dgm:constr type="diam" refType="w" refFor="ch" refPtType="node" fact="1.1"/>
        </dgm:constrLst>
      </dgm:if>
      <dgm:if name="Name11" axis="ch" ptType="node" func="cnt" op="equ" val="5">
        <dgm:constrLst>
          <dgm:constr type="primFontSz" for="ch" ptType="node" op="equ" val="65"/>
          <dgm:constr type="w" for="ch" ptType="node" refType="w"/>
          <dgm:constr type="h" for="ch" ptType="node" refType="w" refFor="ch" refPtType="node"/>
          <dgm:constr type="sibSp" refType="w" refFor="ch" refPtType="node" fact="-0.24"/>
        </dgm:constrLst>
      </dgm:if>
      <dgm:if name="Name12" axis="ch" ptType="node" func="cnt" op="equ" val="6">
        <dgm:constrLst>
          <dgm:constr type="primFontSz" for="ch" ptType="node" op="equ" val="65"/>
          <dgm:constr type="w" for="ch" ptType="node" refType="w"/>
          <dgm:constr type="h" for="ch" ptType="node" refType="w" refFor="ch" refPtType="node"/>
          <dgm:constr type="sibSp" refType="w" refFor="ch" refPtType="node" fact="-0.2"/>
        </dgm:constrLst>
      </dgm:if>
      <dgm:if name="Name13" axis="ch" ptType="node" func="cnt" op="equ" val="8">
        <dgm:constrLst>
          <dgm:constr type="primFontSz" for="ch" ptType="node" op="equ" val="65"/>
          <dgm:constr type="w" for="ch" ptType="node" refType="w"/>
          <dgm:constr type="h" for="ch" ptType="node" refType="w" refFor="ch" refPtType="node"/>
          <dgm:constr type="sibSp" refType="w" refFor="ch" refPtType="node" fact="-0.15"/>
        </dgm:constrLst>
      </dgm:if>
      <dgm:if name="Name14" axis="ch" ptType="node" func="cnt" op="equ" val="10">
        <dgm:constrLst>
          <dgm:constr type="primFontSz" for="ch" ptType="node" op="lte" val="65"/>
          <dgm:constr type="w" for="ch" ptType="node" refType="w"/>
          <dgm:constr type="h" for="ch" ptType="node" refType="w" refFor="ch" refPtType="node"/>
          <dgm:constr type="sibSp" refType="w" refFor="ch" refPtType="node" fact="-0.24"/>
        </dgm:constrLst>
      </dgm:if>
      <dgm:else name="Name15">
        <dgm:constrLst>
          <dgm:constr type="primFontSz" for="ch" ptType="node" op="equ" val="65"/>
          <dgm:constr type="w" for="ch" ptType="node" refType="w"/>
          <dgm:constr type="h" for="ch" ptType="node" refType="w" refFor="ch" refPtType="node"/>
          <dgm:constr type="sibSp" refType="w" refFor="ch" refPtType="node" fact="-0.35"/>
        </dgm:constrLst>
      </dgm:else>
    </dgm:choose>
    <dgm:ruleLst/>
    <dgm:forEach name="Name16" axis="ch" ptType="node">
      <dgm:layoutNode name="arrow">
        <dgm:varLst>
          <dgm:bulletEnabled val="1"/>
        </dgm:varLst>
        <dgm:alg type="tx"/>
        <dgm:shape xmlns:r="http://schemas.openxmlformats.org/officeDocument/2006/relationships" type="upArrow" r:blip="">
          <dgm:adjLst>
            <dgm:adj idx="2" val="0.35"/>
          </dgm:adjLst>
        </dgm:shape>
        <dgm:presOf axis="desOrSelf" ptType="node"/>
        <dgm:constrLst/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91840" y="5387342"/>
            <a:ext cx="37307520" cy="11460480"/>
          </a:xfrm>
        </p:spPr>
        <p:txBody>
          <a:bodyPr anchor="b"/>
          <a:lstStyle>
            <a:lvl1pPr algn="ctr">
              <a:defRPr sz="28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486400" y="17289782"/>
            <a:ext cx="32918400" cy="7947658"/>
          </a:xfrm>
        </p:spPr>
        <p:txBody>
          <a:bodyPr/>
          <a:lstStyle>
            <a:lvl1pPr marL="0" indent="0" algn="ctr">
              <a:buNone/>
              <a:defRPr sz="11520"/>
            </a:lvl1pPr>
            <a:lvl2pPr marL="2194560" indent="0" algn="ctr">
              <a:buNone/>
              <a:defRPr sz="9600"/>
            </a:lvl2pPr>
            <a:lvl3pPr marL="4389120" indent="0" algn="ctr">
              <a:buNone/>
              <a:defRPr sz="8640"/>
            </a:lvl3pPr>
            <a:lvl4pPr marL="6583680" indent="0" algn="ctr">
              <a:buNone/>
              <a:defRPr sz="7680"/>
            </a:lvl4pPr>
            <a:lvl5pPr marL="8778240" indent="0" algn="ctr">
              <a:buNone/>
              <a:defRPr sz="7680"/>
            </a:lvl5pPr>
            <a:lvl6pPr marL="10972800" indent="0" algn="ctr">
              <a:buNone/>
              <a:defRPr sz="7680"/>
            </a:lvl6pPr>
            <a:lvl7pPr marL="13167360" indent="0" algn="ctr">
              <a:buNone/>
              <a:defRPr sz="7680"/>
            </a:lvl7pPr>
            <a:lvl8pPr marL="15361920" indent="0" algn="ctr">
              <a:buNone/>
              <a:defRPr sz="7680"/>
            </a:lvl8pPr>
            <a:lvl9pPr marL="17556480" indent="0" algn="ctr">
              <a:buNone/>
              <a:defRPr sz="768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64C5EF-3909-4E32-B2C6-61E7E0AAEA36}" type="datetimeFigureOut">
              <a:rPr lang="en-US" smtClean="0"/>
              <a:t>9/20/2025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585D4-C44B-4C6B-8C64-1F34F20F31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56429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64C5EF-3909-4E32-B2C6-61E7E0AAEA36}" type="datetimeFigureOut">
              <a:rPr lang="en-US" smtClean="0"/>
              <a:t>9/20/2025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585D4-C44B-4C6B-8C64-1F34F20F31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05705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1409642" y="1752600"/>
            <a:ext cx="9464040" cy="2789682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17522" y="1752600"/>
            <a:ext cx="27843480" cy="2789682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64C5EF-3909-4E32-B2C6-61E7E0AAEA36}" type="datetimeFigureOut">
              <a:rPr lang="en-US" smtClean="0"/>
              <a:t>9/20/2025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585D4-C44B-4C6B-8C64-1F34F20F31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39785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64C5EF-3909-4E32-B2C6-61E7E0AAEA36}" type="datetimeFigureOut">
              <a:rPr lang="en-US" smtClean="0"/>
              <a:t>9/20/2025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585D4-C44B-4C6B-8C64-1F34F20F31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65422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94662" y="8206749"/>
            <a:ext cx="37856160" cy="13693138"/>
          </a:xfrm>
        </p:spPr>
        <p:txBody>
          <a:bodyPr anchor="b"/>
          <a:lstStyle>
            <a:lvl1pPr>
              <a:defRPr sz="28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94662" y="22029429"/>
            <a:ext cx="37856160" cy="7200898"/>
          </a:xfrm>
        </p:spPr>
        <p:txBody>
          <a:bodyPr/>
          <a:lstStyle>
            <a:lvl1pPr marL="0" indent="0">
              <a:buNone/>
              <a:defRPr sz="11520">
                <a:solidFill>
                  <a:schemeClr val="tx1"/>
                </a:solidFill>
              </a:defRPr>
            </a:lvl1pPr>
            <a:lvl2pPr marL="2194560" indent="0">
              <a:buNone/>
              <a:defRPr sz="9600">
                <a:solidFill>
                  <a:schemeClr val="tx1">
                    <a:tint val="75000"/>
                  </a:schemeClr>
                </a:solidFill>
              </a:defRPr>
            </a:lvl2pPr>
            <a:lvl3pPr marL="4389120" indent="0">
              <a:buNone/>
              <a:defRPr sz="8640">
                <a:solidFill>
                  <a:schemeClr val="tx1">
                    <a:tint val="75000"/>
                  </a:schemeClr>
                </a:solidFill>
              </a:defRPr>
            </a:lvl3pPr>
            <a:lvl4pPr marL="6583680" indent="0">
              <a:buNone/>
              <a:defRPr sz="7680">
                <a:solidFill>
                  <a:schemeClr val="tx1">
                    <a:tint val="75000"/>
                  </a:schemeClr>
                </a:solidFill>
              </a:defRPr>
            </a:lvl4pPr>
            <a:lvl5pPr marL="8778240" indent="0">
              <a:buNone/>
              <a:defRPr sz="7680">
                <a:solidFill>
                  <a:schemeClr val="tx1">
                    <a:tint val="75000"/>
                  </a:schemeClr>
                </a:solidFill>
              </a:defRPr>
            </a:lvl5pPr>
            <a:lvl6pPr marL="10972800" indent="0">
              <a:buNone/>
              <a:defRPr sz="7680">
                <a:solidFill>
                  <a:schemeClr val="tx1">
                    <a:tint val="75000"/>
                  </a:schemeClr>
                </a:solidFill>
              </a:defRPr>
            </a:lvl6pPr>
            <a:lvl7pPr marL="13167360" indent="0">
              <a:buNone/>
              <a:defRPr sz="7680">
                <a:solidFill>
                  <a:schemeClr val="tx1">
                    <a:tint val="75000"/>
                  </a:schemeClr>
                </a:solidFill>
              </a:defRPr>
            </a:lvl7pPr>
            <a:lvl8pPr marL="15361920" indent="0">
              <a:buNone/>
              <a:defRPr sz="7680">
                <a:solidFill>
                  <a:schemeClr val="tx1">
                    <a:tint val="75000"/>
                  </a:schemeClr>
                </a:solidFill>
              </a:defRPr>
            </a:lvl8pPr>
            <a:lvl9pPr marL="17556480" indent="0">
              <a:buNone/>
              <a:defRPr sz="768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64C5EF-3909-4E32-B2C6-61E7E0AAEA36}" type="datetimeFigureOut">
              <a:rPr lang="en-US" smtClean="0"/>
              <a:t>9/20/2025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585D4-C44B-4C6B-8C64-1F34F20F31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5243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17520" y="8763000"/>
            <a:ext cx="18653760" cy="2088642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219920" y="8763000"/>
            <a:ext cx="18653760" cy="2088642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64C5EF-3909-4E32-B2C6-61E7E0AAEA36}" type="datetimeFigureOut">
              <a:rPr lang="en-US" smtClean="0"/>
              <a:t>9/20/2025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585D4-C44B-4C6B-8C64-1F34F20F31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68402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23237" y="1752607"/>
            <a:ext cx="37856160" cy="636270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23242" y="8069582"/>
            <a:ext cx="18568032" cy="3954778"/>
          </a:xfrm>
        </p:spPr>
        <p:txBody>
          <a:bodyPr anchor="b"/>
          <a:lstStyle>
            <a:lvl1pPr marL="0" indent="0">
              <a:buNone/>
              <a:defRPr sz="11520" b="1"/>
            </a:lvl1pPr>
            <a:lvl2pPr marL="2194560" indent="0">
              <a:buNone/>
              <a:defRPr sz="9600" b="1"/>
            </a:lvl2pPr>
            <a:lvl3pPr marL="4389120" indent="0">
              <a:buNone/>
              <a:defRPr sz="8640" b="1"/>
            </a:lvl3pPr>
            <a:lvl4pPr marL="6583680" indent="0">
              <a:buNone/>
              <a:defRPr sz="7680" b="1"/>
            </a:lvl4pPr>
            <a:lvl5pPr marL="8778240" indent="0">
              <a:buNone/>
              <a:defRPr sz="7680" b="1"/>
            </a:lvl5pPr>
            <a:lvl6pPr marL="10972800" indent="0">
              <a:buNone/>
              <a:defRPr sz="7680" b="1"/>
            </a:lvl6pPr>
            <a:lvl7pPr marL="13167360" indent="0">
              <a:buNone/>
              <a:defRPr sz="7680" b="1"/>
            </a:lvl7pPr>
            <a:lvl8pPr marL="15361920" indent="0">
              <a:buNone/>
              <a:defRPr sz="7680" b="1"/>
            </a:lvl8pPr>
            <a:lvl9pPr marL="17556480" indent="0">
              <a:buNone/>
              <a:defRPr sz="768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023242" y="12024360"/>
            <a:ext cx="18568032" cy="1768602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2219922" y="8069582"/>
            <a:ext cx="18659477" cy="3954778"/>
          </a:xfrm>
        </p:spPr>
        <p:txBody>
          <a:bodyPr anchor="b"/>
          <a:lstStyle>
            <a:lvl1pPr marL="0" indent="0">
              <a:buNone/>
              <a:defRPr sz="11520" b="1"/>
            </a:lvl1pPr>
            <a:lvl2pPr marL="2194560" indent="0">
              <a:buNone/>
              <a:defRPr sz="9600" b="1"/>
            </a:lvl2pPr>
            <a:lvl3pPr marL="4389120" indent="0">
              <a:buNone/>
              <a:defRPr sz="8640" b="1"/>
            </a:lvl3pPr>
            <a:lvl4pPr marL="6583680" indent="0">
              <a:buNone/>
              <a:defRPr sz="7680" b="1"/>
            </a:lvl4pPr>
            <a:lvl5pPr marL="8778240" indent="0">
              <a:buNone/>
              <a:defRPr sz="7680" b="1"/>
            </a:lvl5pPr>
            <a:lvl6pPr marL="10972800" indent="0">
              <a:buNone/>
              <a:defRPr sz="7680" b="1"/>
            </a:lvl6pPr>
            <a:lvl7pPr marL="13167360" indent="0">
              <a:buNone/>
              <a:defRPr sz="7680" b="1"/>
            </a:lvl7pPr>
            <a:lvl8pPr marL="15361920" indent="0">
              <a:buNone/>
              <a:defRPr sz="7680" b="1"/>
            </a:lvl8pPr>
            <a:lvl9pPr marL="17556480" indent="0">
              <a:buNone/>
              <a:defRPr sz="768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2219922" y="12024360"/>
            <a:ext cx="18659477" cy="1768602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64C5EF-3909-4E32-B2C6-61E7E0AAEA36}" type="datetimeFigureOut">
              <a:rPr lang="en-US" smtClean="0"/>
              <a:t>9/20/2025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585D4-C44B-4C6B-8C64-1F34F20F31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64337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64C5EF-3909-4E32-B2C6-61E7E0AAEA36}" type="datetimeFigureOut">
              <a:rPr lang="en-US" smtClean="0"/>
              <a:t>9/20/2025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585D4-C44B-4C6B-8C64-1F34F20F31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46924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64C5EF-3909-4E32-B2C6-61E7E0AAEA36}" type="datetimeFigureOut">
              <a:rPr lang="en-US" smtClean="0"/>
              <a:t>9/20/2025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585D4-C44B-4C6B-8C64-1F34F20F31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9995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23237" y="2194560"/>
            <a:ext cx="14156054" cy="7680960"/>
          </a:xfrm>
        </p:spPr>
        <p:txBody>
          <a:bodyPr anchor="b"/>
          <a:lstStyle>
            <a:lvl1pPr>
              <a:defRPr sz="1536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659477" y="4739647"/>
            <a:ext cx="22219920" cy="23393400"/>
          </a:xfrm>
        </p:spPr>
        <p:txBody>
          <a:bodyPr/>
          <a:lstStyle>
            <a:lvl1pPr>
              <a:defRPr sz="15360"/>
            </a:lvl1pPr>
            <a:lvl2pPr>
              <a:defRPr sz="13440"/>
            </a:lvl2pPr>
            <a:lvl3pPr>
              <a:defRPr sz="11520"/>
            </a:lvl3pPr>
            <a:lvl4pPr>
              <a:defRPr sz="9600"/>
            </a:lvl4pPr>
            <a:lvl5pPr>
              <a:defRPr sz="9600"/>
            </a:lvl5pPr>
            <a:lvl6pPr>
              <a:defRPr sz="9600"/>
            </a:lvl6pPr>
            <a:lvl7pPr>
              <a:defRPr sz="9600"/>
            </a:lvl7pPr>
            <a:lvl8pPr>
              <a:defRPr sz="9600"/>
            </a:lvl8pPr>
            <a:lvl9pPr>
              <a:defRPr sz="9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23237" y="9875520"/>
            <a:ext cx="14156054" cy="18295622"/>
          </a:xfrm>
        </p:spPr>
        <p:txBody>
          <a:bodyPr/>
          <a:lstStyle>
            <a:lvl1pPr marL="0" indent="0">
              <a:buNone/>
              <a:defRPr sz="7680"/>
            </a:lvl1pPr>
            <a:lvl2pPr marL="2194560" indent="0">
              <a:buNone/>
              <a:defRPr sz="6720"/>
            </a:lvl2pPr>
            <a:lvl3pPr marL="4389120" indent="0">
              <a:buNone/>
              <a:defRPr sz="5760"/>
            </a:lvl3pPr>
            <a:lvl4pPr marL="6583680" indent="0">
              <a:buNone/>
              <a:defRPr sz="4800"/>
            </a:lvl4pPr>
            <a:lvl5pPr marL="8778240" indent="0">
              <a:buNone/>
              <a:defRPr sz="4800"/>
            </a:lvl5pPr>
            <a:lvl6pPr marL="10972800" indent="0">
              <a:buNone/>
              <a:defRPr sz="4800"/>
            </a:lvl6pPr>
            <a:lvl7pPr marL="13167360" indent="0">
              <a:buNone/>
              <a:defRPr sz="4800"/>
            </a:lvl7pPr>
            <a:lvl8pPr marL="15361920" indent="0">
              <a:buNone/>
              <a:defRPr sz="4800"/>
            </a:lvl8pPr>
            <a:lvl9pPr marL="17556480" indent="0">
              <a:buNone/>
              <a:defRPr sz="48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64C5EF-3909-4E32-B2C6-61E7E0AAEA36}" type="datetimeFigureOut">
              <a:rPr lang="en-US" smtClean="0"/>
              <a:t>9/20/2025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585D4-C44B-4C6B-8C64-1F34F20F31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42321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23237" y="2194560"/>
            <a:ext cx="14156054" cy="7680960"/>
          </a:xfrm>
        </p:spPr>
        <p:txBody>
          <a:bodyPr anchor="b"/>
          <a:lstStyle>
            <a:lvl1pPr>
              <a:defRPr sz="1536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8659477" y="4739647"/>
            <a:ext cx="22219920" cy="23393400"/>
          </a:xfrm>
        </p:spPr>
        <p:txBody>
          <a:bodyPr anchor="t"/>
          <a:lstStyle>
            <a:lvl1pPr marL="0" indent="0">
              <a:buNone/>
              <a:defRPr sz="15360"/>
            </a:lvl1pPr>
            <a:lvl2pPr marL="2194560" indent="0">
              <a:buNone/>
              <a:defRPr sz="13440"/>
            </a:lvl2pPr>
            <a:lvl3pPr marL="4389120" indent="0">
              <a:buNone/>
              <a:defRPr sz="11520"/>
            </a:lvl3pPr>
            <a:lvl4pPr marL="6583680" indent="0">
              <a:buNone/>
              <a:defRPr sz="9600"/>
            </a:lvl4pPr>
            <a:lvl5pPr marL="8778240" indent="0">
              <a:buNone/>
              <a:defRPr sz="9600"/>
            </a:lvl5pPr>
            <a:lvl6pPr marL="10972800" indent="0">
              <a:buNone/>
              <a:defRPr sz="9600"/>
            </a:lvl6pPr>
            <a:lvl7pPr marL="13167360" indent="0">
              <a:buNone/>
              <a:defRPr sz="9600"/>
            </a:lvl7pPr>
            <a:lvl8pPr marL="15361920" indent="0">
              <a:buNone/>
              <a:defRPr sz="9600"/>
            </a:lvl8pPr>
            <a:lvl9pPr marL="17556480" indent="0">
              <a:buNone/>
              <a:defRPr sz="9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23237" y="9875520"/>
            <a:ext cx="14156054" cy="18295622"/>
          </a:xfrm>
        </p:spPr>
        <p:txBody>
          <a:bodyPr/>
          <a:lstStyle>
            <a:lvl1pPr marL="0" indent="0">
              <a:buNone/>
              <a:defRPr sz="7680"/>
            </a:lvl1pPr>
            <a:lvl2pPr marL="2194560" indent="0">
              <a:buNone/>
              <a:defRPr sz="6720"/>
            </a:lvl2pPr>
            <a:lvl3pPr marL="4389120" indent="0">
              <a:buNone/>
              <a:defRPr sz="5760"/>
            </a:lvl3pPr>
            <a:lvl4pPr marL="6583680" indent="0">
              <a:buNone/>
              <a:defRPr sz="4800"/>
            </a:lvl4pPr>
            <a:lvl5pPr marL="8778240" indent="0">
              <a:buNone/>
              <a:defRPr sz="4800"/>
            </a:lvl5pPr>
            <a:lvl6pPr marL="10972800" indent="0">
              <a:buNone/>
              <a:defRPr sz="4800"/>
            </a:lvl6pPr>
            <a:lvl7pPr marL="13167360" indent="0">
              <a:buNone/>
              <a:defRPr sz="4800"/>
            </a:lvl7pPr>
            <a:lvl8pPr marL="15361920" indent="0">
              <a:buNone/>
              <a:defRPr sz="4800"/>
            </a:lvl8pPr>
            <a:lvl9pPr marL="17556480" indent="0">
              <a:buNone/>
              <a:defRPr sz="48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64C5EF-3909-4E32-B2C6-61E7E0AAEA36}" type="datetimeFigureOut">
              <a:rPr lang="en-US" smtClean="0"/>
              <a:t>9/20/2025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585D4-C44B-4C6B-8C64-1F34F20F31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7712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017520" y="1752607"/>
            <a:ext cx="37856160" cy="6362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0" y="8763000"/>
            <a:ext cx="37856160" cy="2088642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017520" y="30510487"/>
            <a:ext cx="9875520" cy="1752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57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64C5EF-3909-4E32-B2C6-61E7E0AAEA36}" type="datetimeFigureOut">
              <a:rPr lang="en-US" smtClean="0"/>
              <a:t>9/20/2025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38960" y="30510487"/>
            <a:ext cx="14813280" cy="1752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57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0998160" y="30510487"/>
            <a:ext cx="9875520" cy="1752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57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7585D4-C44B-4C6B-8C64-1F34F20F31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08894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4389120" rtl="0" eaLnBrk="1" latinLnBrk="0" hangingPunct="1">
        <a:lnSpc>
          <a:spcPct val="90000"/>
        </a:lnSpc>
        <a:spcBef>
          <a:spcPct val="0"/>
        </a:spcBef>
        <a:buNone/>
        <a:defRPr sz="211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097280" indent="-1097280" algn="l" defTabSz="4389120" rtl="0" eaLnBrk="1" latinLnBrk="0" hangingPunct="1">
        <a:lnSpc>
          <a:spcPct val="90000"/>
        </a:lnSpc>
        <a:spcBef>
          <a:spcPts val="4800"/>
        </a:spcBef>
        <a:buFont typeface="Arial" panose="020B0604020202020204" pitchFamily="34" charset="0"/>
        <a:buChar char="•"/>
        <a:defRPr sz="13440" kern="1200">
          <a:solidFill>
            <a:schemeClr val="tx1"/>
          </a:solidFill>
          <a:latin typeface="+mn-lt"/>
          <a:ea typeface="+mn-ea"/>
          <a:cs typeface="+mn-cs"/>
        </a:defRPr>
      </a:lvl1pPr>
      <a:lvl2pPr marL="329184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11520" kern="1200">
          <a:solidFill>
            <a:schemeClr val="tx1"/>
          </a:solidFill>
          <a:latin typeface="+mn-lt"/>
          <a:ea typeface="+mn-ea"/>
          <a:cs typeface="+mn-cs"/>
        </a:defRPr>
      </a:lvl2pPr>
      <a:lvl3pPr marL="548640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3pPr>
      <a:lvl4pPr marL="768096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4pPr>
      <a:lvl5pPr marL="987552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5pPr>
      <a:lvl6pPr marL="1207008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6pPr>
      <a:lvl7pPr marL="1426464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7pPr>
      <a:lvl8pPr marL="1645920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8pPr>
      <a:lvl9pPr marL="1865376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1pPr>
      <a:lvl2pPr marL="219456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2pPr>
      <a:lvl3pPr marL="438912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3pPr>
      <a:lvl4pPr marL="658368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4pPr>
      <a:lvl5pPr marL="877824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6pPr>
      <a:lvl7pPr marL="1316736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7pPr>
      <a:lvl8pPr marL="1536192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8pPr>
      <a:lvl9pPr marL="1755648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.xml"/><Relationship Id="rId3" Type="http://schemas.openxmlformats.org/officeDocument/2006/relationships/chart" Target="../charts/chart2.xml"/><Relationship Id="rId7" Type="http://schemas.openxmlformats.org/officeDocument/2006/relationships/diagramQuickStyle" Target="../diagrams/quickStyle1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Relationship Id="rId6" Type="http://schemas.openxmlformats.org/officeDocument/2006/relationships/diagramLayout" Target="../diagrams/layout1.xml"/><Relationship Id="rId5" Type="http://schemas.openxmlformats.org/officeDocument/2006/relationships/diagramData" Target="../diagrams/data1.xml"/><Relationship Id="rId4" Type="http://schemas.openxmlformats.org/officeDocument/2006/relationships/chart" Target="../charts/chart3.xml"/><Relationship Id="rId9" Type="http://schemas.microsoft.com/office/2007/relationships/diagramDrawing" Target="../diagrams/drawing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00000">
              <a:schemeClr val="accent4">
                <a:lumMod val="5000"/>
                <a:lumOff val="95000"/>
              </a:schemeClr>
            </a:gs>
            <a:gs pos="98000">
              <a:schemeClr val="accent4">
                <a:lumMod val="45000"/>
                <a:lumOff val="55000"/>
              </a:schemeClr>
            </a:gs>
            <a:gs pos="100000">
              <a:schemeClr val="accent4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235200" y="412071"/>
            <a:ext cx="39522400" cy="3477875"/>
          </a:xfrm>
          <a:prstGeom prst="rect">
            <a:avLst/>
          </a:prstGeom>
          <a:solidFill>
            <a:srgbClr val="39C7C4"/>
          </a:solidFill>
        </p:spPr>
        <p:txBody>
          <a:bodyPr wrap="square">
            <a:spAutoFit/>
          </a:bodyPr>
          <a:lstStyle/>
          <a:p>
            <a:r>
              <a:rPr lang="en-US" sz="11000" b="1" dirty="0" smtClean="0"/>
              <a:t>Impact of Integrating Multiple Screening Methods on TB Diagnosis and Treatment Outcomes at Kangu Dispensary, Kirinyaga County</a:t>
            </a:r>
            <a:endParaRPr lang="en-US" sz="11000" b="1" dirty="0"/>
          </a:p>
        </p:txBody>
      </p:sp>
      <p:sp>
        <p:nvSpPr>
          <p:cNvPr id="5" name="TextBox 3"/>
          <p:cNvSpPr txBox="1"/>
          <p:nvPr/>
        </p:nvSpPr>
        <p:spPr>
          <a:xfrm>
            <a:off x="1066800" y="7658432"/>
            <a:ext cx="12293600" cy="3539430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sz="6000" dirty="0"/>
          </a:p>
          <a:p>
            <a:pPr>
              <a:defRPr sz="2800" b="1">
                <a:solidFill>
                  <a:srgbClr val="003366"/>
                </a:solidFill>
              </a:defRPr>
            </a:pPr>
            <a:r>
              <a:rPr sz="4000" dirty="0"/>
              <a:t>Background</a:t>
            </a:r>
          </a:p>
          <a:p>
            <a:pPr>
              <a:defRPr sz="2200"/>
            </a:pPr>
            <a:r>
              <a:rPr sz="6000" dirty="0"/>
              <a:t>• </a:t>
            </a:r>
            <a:r>
              <a:rPr sz="3200" dirty="0"/>
              <a:t>TB remains a major health challenge with under-detection common.</a:t>
            </a:r>
          </a:p>
          <a:p>
            <a:pPr>
              <a:defRPr sz="2200"/>
            </a:pPr>
            <a:r>
              <a:rPr sz="3200" dirty="0"/>
              <a:t>• In 2023, only 10 TB cases were diagnosed at Kangu Dispensary (all adults).</a:t>
            </a:r>
          </a:p>
        </p:txBody>
      </p:sp>
      <p:sp>
        <p:nvSpPr>
          <p:cNvPr id="6" name="TextBox 4"/>
          <p:cNvSpPr txBox="1"/>
          <p:nvPr/>
        </p:nvSpPr>
        <p:spPr>
          <a:xfrm>
            <a:off x="965200" y="12491083"/>
            <a:ext cx="11836400" cy="3046988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sz="6000" dirty="0"/>
          </a:p>
          <a:p>
            <a:pPr>
              <a:defRPr sz="2800" b="1">
                <a:solidFill>
                  <a:srgbClr val="003366"/>
                </a:solidFill>
              </a:defRPr>
            </a:pPr>
            <a:r>
              <a:rPr sz="4000" dirty="0"/>
              <a:t>Objectives</a:t>
            </a:r>
          </a:p>
          <a:p>
            <a:pPr>
              <a:defRPr sz="2200"/>
            </a:pPr>
            <a:r>
              <a:rPr sz="6000" dirty="0"/>
              <a:t>• </a:t>
            </a:r>
            <a:r>
              <a:rPr sz="3200" dirty="0"/>
              <a:t>To assess the effect of integrating multiple screening methods on TB diagnosis and treatment uptake.</a:t>
            </a:r>
          </a:p>
        </p:txBody>
      </p:sp>
      <p:sp>
        <p:nvSpPr>
          <p:cNvPr id="7" name="TextBox 5"/>
          <p:cNvSpPr txBox="1"/>
          <p:nvPr/>
        </p:nvSpPr>
        <p:spPr>
          <a:xfrm>
            <a:off x="914400" y="17645568"/>
            <a:ext cx="12852400" cy="3724096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sz="4000" dirty="0"/>
          </a:p>
          <a:p>
            <a:pPr>
              <a:defRPr sz="2800" b="1">
                <a:solidFill>
                  <a:srgbClr val="003366"/>
                </a:solidFill>
              </a:defRPr>
            </a:pPr>
            <a:r>
              <a:rPr sz="4000" dirty="0"/>
              <a:t>Methods</a:t>
            </a:r>
          </a:p>
          <a:p>
            <a:pPr>
              <a:defRPr sz="2200"/>
            </a:pPr>
            <a:r>
              <a:rPr sz="3200" dirty="0"/>
              <a:t>• 2024: Adults screened with CXR, GeneXpert, and smear microscopy.</a:t>
            </a:r>
          </a:p>
          <a:p>
            <a:pPr>
              <a:defRPr sz="2200"/>
            </a:pPr>
            <a:r>
              <a:rPr sz="3200" dirty="0"/>
              <a:t>• HIV+ patients also received TB LAM.</a:t>
            </a:r>
          </a:p>
          <a:p>
            <a:pPr>
              <a:defRPr sz="2200"/>
            </a:pPr>
            <a:r>
              <a:rPr sz="3200" dirty="0"/>
              <a:t>• Pediatric patients diagnosed clinically supported by CXR.</a:t>
            </a:r>
          </a:p>
          <a:p>
            <a:pPr>
              <a:defRPr sz="2200"/>
            </a:pPr>
            <a:r>
              <a:rPr sz="3200" dirty="0"/>
              <a:t>• Patients subjected to ≥2 screening methods before confirmation</a:t>
            </a:r>
            <a:r>
              <a:rPr sz="6000" dirty="0"/>
              <a:t>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066800" y="23123733"/>
            <a:ext cx="11887200" cy="45243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sz="6000" dirty="0"/>
          </a:p>
          <a:p>
            <a:pPr>
              <a:defRPr sz="2800" b="1">
                <a:solidFill>
                  <a:srgbClr val="003366"/>
                </a:solidFill>
              </a:defRPr>
            </a:pPr>
            <a:r>
              <a:rPr sz="4000" dirty="0" smtClean="0"/>
              <a:t>Results</a:t>
            </a:r>
          </a:p>
          <a:p>
            <a:pPr>
              <a:defRPr sz="2200"/>
            </a:pPr>
            <a:r>
              <a:rPr sz="6000" dirty="0" smtClean="0"/>
              <a:t>• </a:t>
            </a:r>
            <a:r>
              <a:rPr sz="3200" dirty="0" smtClean="0"/>
              <a:t>2023: 10 cases (6 male, 4 female, all adults, 7 </a:t>
            </a:r>
            <a:r>
              <a:rPr sz="3200" dirty="0" err="1" smtClean="0"/>
              <a:t>GeneXpert</a:t>
            </a:r>
            <a:r>
              <a:rPr sz="3200" dirty="0" smtClean="0"/>
              <a:t>, 3 CXR, 0 pediatric).</a:t>
            </a:r>
          </a:p>
          <a:p>
            <a:pPr>
              <a:defRPr sz="2200"/>
            </a:pPr>
            <a:r>
              <a:rPr sz="3200" dirty="0" smtClean="0"/>
              <a:t>• </a:t>
            </a:r>
            <a:r>
              <a:rPr sz="3200" dirty="0"/>
              <a:t>2024: 36 cases (26 male, 10 female, 25 adults, 11 pediatric).</a:t>
            </a:r>
          </a:p>
          <a:p>
            <a:pPr>
              <a:defRPr sz="2200"/>
            </a:pPr>
            <a:r>
              <a:rPr sz="3200" dirty="0"/>
              <a:t>• 1 DR-TB co-infected male diagnosed.</a:t>
            </a:r>
          </a:p>
          <a:p>
            <a:pPr>
              <a:defRPr sz="2200"/>
            </a:pPr>
            <a:r>
              <a:rPr sz="3200" dirty="0"/>
              <a:t>• </a:t>
            </a:r>
            <a:r>
              <a:rPr sz="3200" b="1" dirty="0">
                <a:solidFill>
                  <a:srgbClr val="00B050"/>
                </a:solidFill>
              </a:rPr>
              <a:t>260% </a:t>
            </a:r>
            <a:r>
              <a:rPr sz="3200" dirty="0"/>
              <a:t>increase in case detection after integration.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3944600" y="21020440"/>
            <a:ext cx="15138400" cy="32316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sz="4000" dirty="0"/>
          </a:p>
          <a:p>
            <a:pPr>
              <a:defRPr sz="2800" b="1">
                <a:solidFill>
                  <a:srgbClr val="003366"/>
                </a:solidFill>
              </a:defRPr>
            </a:pPr>
            <a:r>
              <a:rPr sz="4000" dirty="0"/>
              <a:t>Conclusion / Recommendations</a:t>
            </a:r>
          </a:p>
          <a:p>
            <a:pPr>
              <a:defRPr sz="2200"/>
            </a:pPr>
            <a:r>
              <a:rPr sz="6000" dirty="0"/>
              <a:t>• </a:t>
            </a:r>
            <a:r>
              <a:rPr sz="3200" dirty="0"/>
              <a:t>Integrating multiple screening methods significantly improved TB case detection.</a:t>
            </a:r>
          </a:p>
          <a:p>
            <a:pPr>
              <a:defRPr sz="2200"/>
            </a:pPr>
            <a:r>
              <a:rPr sz="3200" dirty="0"/>
              <a:t>• Pediatric and DR-TB cases were identified that may have been missed otherwise.</a:t>
            </a:r>
          </a:p>
          <a:p>
            <a:pPr>
              <a:defRPr sz="2200"/>
            </a:pPr>
            <a:r>
              <a:rPr sz="3200" dirty="0"/>
              <a:t>• Recommend county-wide adoption of integrated screening approaches.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9718000" y="18628392"/>
            <a:ext cx="14478000" cy="36009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sz="6000" dirty="0"/>
          </a:p>
          <a:p>
            <a:pPr>
              <a:defRPr sz="2800" b="1">
                <a:solidFill>
                  <a:srgbClr val="003366"/>
                </a:solidFill>
              </a:defRPr>
            </a:pPr>
            <a:r>
              <a:rPr sz="4000" dirty="0"/>
              <a:t>Acknowledgments</a:t>
            </a:r>
          </a:p>
          <a:p>
            <a:pPr>
              <a:defRPr sz="2200"/>
            </a:pPr>
            <a:r>
              <a:rPr sz="3200" dirty="0"/>
              <a:t>• Kirinyaga County Department of Health</a:t>
            </a:r>
          </a:p>
          <a:p>
            <a:pPr>
              <a:defRPr sz="2200"/>
            </a:pPr>
            <a:r>
              <a:rPr sz="3200" dirty="0"/>
              <a:t>• Kangu Dispensary TB team</a:t>
            </a:r>
          </a:p>
          <a:p>
            <a:pPr>
              <a:defRPr sz="2200"/>
            </a:pPr>
            <a:r>
              <a:rPr sz="3200" dirty="0"/>
              <a:t>• Facility in-charge, Mr. Dan Githae</a:t>
            </a:r>
          </a:p>
          <a:p>
            <a:pPr>
              <a:defRPr sz="2200"/>
            </a:pPr>
            <a:r>
              <a:rPr sz="3200" dirty="0"/>
              <a:t>• County TB Coordinator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8498800" y="25601334"/>
            <a:ext cx="15392400" cy="40934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sz="6000" dirty="0"/>
          </a:p>
          <a:p>
            <a:r>
              <a:rPr lang="en-US" sz="4000" b="1" dirty="0"/>
              <a:t>References</a:t>
            </a:r>
            <a:endParaRPr lang="en-US" sz="4000" dirty="0"/>
          </a:p>
          <a:p>
            <a:r>
              <a:rPr lang="en-US" sz="3200" dirty="0"/>
              <a:t>1. World Health Organization (2023). Global Tuberculosis Report 2023. Geneva: WHO.</a:t>
            </a:r>
          </a:p>
          <a:p>
            <a:r>
              <a:rPr lang="en-US" sz="3200" dirty="0"/>
              <a:t>2. Ministry of Health, Kenya (2022). National Guidelines for the Management of Tuberculosis. Nairobi: MOH.</a:t>
            </a:r>
          </a:p>
          <a:p>
            <a:r>
              <a:rPr lang="en-US" sz="3200" dirty="0"/>
              <a:t>3. Stop TB Partnership (2023). Integrating TB Screening and Diagnostics: Best Practices.</a:t>
            </a:r>
          </a:p>
          <a:p>
            <a:r>
              <a:rPr lang="en-US" sz="3200" dirty="0"/>
              <a:t>4. </a:t>
            </a:r>
            <a:r>
              <a:rPr lang="en-US" sz="3200" dirty="0" err="1"/>
              <a:t>Tibu</a:t>
            </a:r>
            <a:r>
              <a:rPr lang="en-US" sz="3200" dirty="0"/>
              <a:t> lite </a:t>
            </a:r>
            <a:r>
              <a:rPr lang="en-US" sz="3200" dirty="0" err="1"/>
              <a:t>NTLP,Kenya</a:t>
            </a:r>
            <a:r>
              <a:rPr lang="en-US" sz="3200" dirty="0"/>
              <a:t> Digital platform.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340600" y="3889946"/>
            <a:ext cx="29992505" cy="1938992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none">
            <a:spAutoFit/>
          </a:bodyPr>
          <a:lstStyle/>
          <a:p>
            <a:pPr algn="r"/>
            <a:endParaRPr sz="6000" b="1" dirty="0"/>
          </a:p>
          <a:p>
            <a:pPr algn="r">
              <a:defRPr sz="2600"/>
            </a:pPr>
            <a:r>
              <a:rPr sz="6000" b="1" dirty="0">
                <a:solidFill>
                  <a:srgbClr val="7030A0"/>
                </a:solidFill>
              </a:rPr>
              <a:t>Erick Njuguna, Registered Clinical Officer, Kangu Dispensary, Chairman KCOA Kirinyaga Branch</a:t>
            </a:r>
          </a:p>
        </p:txBody>
      </p:sp>
      <p:graphicFrame>
        <p:nvGraphicFramePr>
          <p:cNvPr id="18" name="Chart 1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03974474"/>
              </p:ext>
            </p:extLst>
          </p:nvPr>
        </p:nvGraphicFramePr>
        <p:xfrm>
          <a:off x="13766800" y="9245600"/>
          <a:ext cx="9721850" cy="883373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20" name="Chart 1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86047149"/>
              </p:ext>
            </p:extLst>
          </p:nvPr>
        </p:nvGraphicFramePr>
        <p:xfrm>
          <a:off x="13360400" y="7658432"/>
          <a:ext cx="13563600" cy="1123916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21" name="Chart 20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20571436"/>
              </p:ext>
            </p:extLst>
          </p:nvPr>
        </p:nvGraphicFramePr>
        <p:xfrm>
          <a:off x="27559000" y="9245600"/>
          <a:ext cx="15316200" cy="93827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2" name="Diagram 1"/>
          <p:cNvGraphicFramePr/>
          <p:nvPr>
            <p:extLst>
              <p:ext uri="{D42A27DB-BD31-4B8C-83A1-F6EECF244321}">
                <p14:modId xmlns:p14="http://schemas.microsoft.com/office/powerpoint/2010/main" val="1404005256"/>
              </p:ext>
            </p:extLst>
          </p:nvPr>
        </p:nvGraphicFramePr>
        <p:xfrm>
          <a:off x="14427200" y="24942800"/>
          <a:ext cx="11430000" cy="6197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</p:spTree>
    <p:extLst>
      <p:ext uri="{BB962C8B-B14F-4D97-AF65-F5344CB8AC3E}">
        <p14:creationId xmlns:p14="http://schemas.microsoft.com/office/powerpoint/2010/main" val="41173684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335</TotalTime>
  <Words>344</Words>
  <Application>Microsoft Office PowerPoint</Application>
  <PresentationFormat>Custom</PresentationFormat>
  <Paragraphs>49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account</dc:creator>
  <cp:lastModifiedBy>HP Dragon</cp:lastModifiedBy>
  <cp:revision>14</cp:revision>
  <dcterms:created xsi:type="dcterms:W3CDTF">2025-09-18T13:39:19Z</dcterms:created>
  <dcterms:modified xsi:type="dcterms:W3CDTF">2025-09-20T19:07:27Z</dcterms:modified>
</cp:coreProperties>
</file>